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508" r:id="rId3"/>
    <p:sldId id="691" r:id="rId4"/>
    <p:sldId id="668" r:id="rId5"/>
    <p:sldId id="669" r:id="rId6"/>
    <p:sldId id="670" r:id="rId7"/>
    <p:sldId id="681" r:id="rId8"/>
    <p:sldId id="671" r:id="rId9"/>
    <p:sldId id="689" r:id="rId10"/>
    <p:sldId id="682" r:id="rId11"/>
    <p:sldId id="678" r:id="rId12"/>
    <p:sldId id="676" r:id="rId13"/>
    <p:sldId id="683" r:id="rId14"/>
    <p:sldId id="684" r:id="rId15"/>
    <p:sldId id="685" r:id="rId16"/>
    <p:sldId id="686" r:id="rId17"/>
    <p:sldId id="688" r:id="rId18"/>
    <p:sldId id="679" r:id="rId19"/>
    <p:sldId id="680" r:id="rId20"/>
    <p:sldId id="690" r:id="rId21"/>
    <p:sldId id="660" r:id="rId22"/>
    <p:sldId id="674" r:id="rId23"/>
    <p:sldId id="662" r:id="rId24"/>
    <p:sldId id="673" r:id="rId25"/>
    <p:sldId id="664" r:id="rId26"/>
    <p:sldId id="663" r:id="rId27"/>
    <p:sldId id="675" r:id="rId28"/>
    <p:sldId id="661" r:id="rId29"/>
    <p:sldId id="692" r:id="rId30"/>
    <p:sldId id="584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210"/>
    <a:srgbClr val="029B54"/>
    <a:srgbClr val="F0F9F4"/>
    <a:srgbClr val="911F7F"/>
    <a:srgbClr val="582176"/>
    <a:srgbClr val="1D6374"/>
    <a:srgbClr val="FCD12C"/>
    <a:srgbClr val="A23431"/>
    <a:srgbClr val="FBE42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 autoAdjust="0"/>
    <p:restoredTop sz="86369" autoAdjust="0"/>
  </p:normalViewPr>
  <p:slideViewPr>
    <p:cSldViewPr snapToGrid="0">
      <p:cViewPr varScale="1">
        <p:scale>
          <a:sx n="33" d="100"/>
          <a:sy n="33" d="100"/>
        </p:scale>
        <p:origin x="1063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pPr>
              <a:defRPr/>
            </a:pPr>
            <a:fld id="{C262CCBB-89F5-41FA-A292-6CAB6FD3FA6D}" type="datetime1">
              <a:rPr lang="en-US"/>
              <a:pPr>
                <a:defRPr/>
              </a:pPr>
              <a:t>6/16/2016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pPr>
              <a:defRPr/>
            </a:pPr>
            <a:fld id="{6829D53A-ED9B-409D-BEFD-8C3C56D65631}" type="slidenum">
              <a:rPr lang="he-IL"/>
              <a:pPr>
                <a:defRPr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0800845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pPr>
              <a:defRPr/>
            </a:pPr>
            <a:fld id="{8ECCF006-14A4-4190-8826-5A12758BE46A}" type="slidenum">
              <a:rPr lang="he-IL"/>
              <a:pPr>
                <a:defRPr/>
              </a:pPr>
              <a:t>‹#›</a:t>
            </a:fld>
            <a:endParaRPr lang="he-IL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pPr>
              <a:defRPr/>
            </a:pPr>
            <a:fld id="{5EEDADA4-FFB0-4EDE-8A11-B51D01B0CE9C}" type="datetime1">
              <a:rPr lang="en-US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773809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6024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3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73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131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6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357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22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700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29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6/16/2016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47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2337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201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63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710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50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74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6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3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9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3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01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4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6" y="-54430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4" y="2853674"/>
            <a:ext cx="4551904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54934" y="2983949"/>
            <a:ext cx="4138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+mn-lt"/>
              </a:rPr>
              <a:t>LD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S</a:t>
            </a:r>
            <a:r>
              <a:rPr lang="he-IL" sz="2800" dirty="0">
                <a:solidFill>
                  <a:schemeClr val="bg1"/>
                </a:solidFill>
                <a:latin typeface="+mn-lt"/>
              </a:rPr>
              <a:t> – 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Laser Detect Systems</a:t>
            </a:r>
            <a:endParaRPr lang="he-IL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4933" y="4033319"/>
            <a:ext cx="9123274" cy="501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dirty="0">
                <a:solidFill>
                  <a:schemeClr val="bg1"/>
                </a:solidFill>
              </a:rPr>
              <a:t>Advanced Raman Spectroscopy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2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4" b="6245"/>
          <a:stretch/>
        </p:blipFill>
        <p:spPr>
          <a:xfrm>
            <a:off x="7439442" y="424815"/>
            <a:ext cx="4114800" cy="6187306"/>
          </a:xfrm>
          <a:prstGeom prst="rect">
            <a:avLst/>
          </a:prstGeom>
        </p:spPr>
      </p:pic>
      <p:sp>
        <p:nvSpPr>
          <p:cNvPr id="5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7874715" y="4500749"/>
            <a:ext cx="3329654" cy="1250292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9710" y="2162540"/>
            <a:ext cx="5385439" cy="927350"/>
          </a:xfrm>
        </p:spPr>
        <p:txBody>
          <a:bodyPr/>
          <a:lstStyle/>
          <a:p>
            <a:r>
              <a:rPr lang="en-US" sz="3200" b="0" kern="1200" dirty="0">
                <a:solidFill>
                  <a:schemeClr val="tx2"/>
                </a:solidFill>
                <a:latin typeface="+mj-lt"/>
                <a:ea typeface="Times New Roman" pitchFamily="18" charset="0"/>
                <a:cs typeface="Tahoma" pitchFamily="34" charset="0"/>
              </a:rPr>
              <a:t>Choose the Vial mode</a:t>
            </a:r>
            <a:endParaRPr lang="he-IL" sz="3200" b="0" kern="1200" dirty="0">
              <a:solidFill>
                <a:schemeClr val="tx2"/>
              </a:solidFill>
              <a:latin typeface="+mj-lt"/>
              <a:ea typeface="Times New Roman" pitchFamily="18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8" y="2335602"/>
            <a:ext cx="7223739" cy="1614636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Graphs that  we wish to insert will always be taken on </a:t>
            </a:r>
            <a:r>
              <a:rPr lang="en-US" sz="4800" b="0" u="sng" dirty="0">
                <a:solidFill>
                  <a:schemeClr val="tx1"/>
                </a:solidFill>
              </a:rPr>
              <a:t>AUTO SCAN</a:t>
            </a:r>
            <a:r>
              <a:rPr lang="en-US" b="0" dirty="0">
                <a:solidFill>
                  <a:schemeClr val="tx1"/>
                </a:solidFill>
              </a:rPr>
              <a:t> mode.</a:t>
            </a:r>
            <a:endParaRPr lang="he-IL" b="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" b="6105"/>
          <a:stretch/>
        </p:blipFill>
        <p:spPr>
          <a:xfrm>
            <a:off x="7865456" y="614412"/>
            <a:ext cx="3855489" cy="5826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8141910" y="3325092"/>
            <a:ext cx="3329654" cy="1250292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726132" y="5103107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8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8" y="2335602"/>
            <a:ext cx="7223739" cy="1614636"/>
          </a:xfrm>
        </p:spPr>
        <p:txBody>
          <a:bodyPr/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Pull the trigger</a:t>
            </a:r>
            <a:endParaRPr lang="he-IL" sz="4000" b="0" dirty="0">
              <a:solidFill>
                <a:schemeClr val="tx1"/>
              </a:solidFill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726132" y="5103107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173" y="614412"/>
            <a:ext cx="2792075" cy="49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8" y="2335602"/>
            <a:ext cx="7223739" cy="1614636"/>
          </a:xfrm>
        </p:spPr>
        <p:txBody>
          <a:bodyPr/>
          <a:lstStyle/>
          <a:p>
            <a:pPr algn="ctr"/>
            <a:r>
              <a:rPr lang="en-US" sz="4000" b="0" dirty="0">
                <a:solidFill>
                  <a:schemeClr val="tx1"/>
                </a:solidFill>
              </a:rPr>
              <a:t>Press “Save Data”</a:t>
            </a:r>
            <a:endParaRPr lang="he-IL" sz="4000" b="0" dirty="0">
              <a:solidFill>
                <a:schemeClr val="tx1"/>
              </a:solidFill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726132" y="5103107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140" b="5183"/>
          <a:stretch/>
        </p:blipFill>
        <p:spPr>
          <a:xfrm>
            <a:off x="8119262" y="514360"/>
            <a:ext cx="3374949" cy="51450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565900" y="4381994"/>
            <a:ext cx="2481672" cy="537774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710" y="1967745"/>
            <a:ext cx="7223739" cy="2144190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Fill all the fields and press “save”.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Then press the menu button:</a:t>
            </a:r>
            <a:endParaRPr lang="he-IL" sz="4000" b="0" dirty="0">
              <a:solidFill>
                <a:schemeClr val="tx1"/>
              </a:solidFill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726132" y="5103107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789" y="478817"/>
            <a:ext cx="3152899" cy="51449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473045" y="4834465"/>
            <a:ext cx="1282535" cy="537774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42561" y="4562948"/>
            <a:ext cx="898566" cy="687765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79473" b="91651"/>
          <a:stretch/>
        </p:blipFill>
        <p:spPr>
          <a:xfrm>
            <a:off x="6121732" y="4681152"/>
            <a:ext cx="647205" cy="4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6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680544"/>
            <a:ext cx="12192000" cy="73088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100" y="1520710"/>
            <a:ext cx="7223739" cy="3395299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Press update and export.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Plug in the mini USB adapter together with USB component.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Roll the page down and press export spectrums.</a:t>
            </a:r>
            <a:endParaRPr lang="he-IL" sz="4000" b="0" dirty="0">
              <a:solidFill>
                <a:schemeClr val="tx1"/>
              </a:solidFill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808786" y="5261596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" b="5965"/>
          <a:stretch/>
        </p:blipFill>
        <p:spPr>
          <a:xfrm>
            <a:off x="8094177" y="294750"/>
            <a:ext cx="3433688" cy="51975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 bwMode="auto">
          <a:xfrm>
            <a:off x="8938419" y="3157501"/>
            <a:ext cx="1745204" cy="506037"/>
          </a:xfrm>
          <a:prstGeom prst="rect">
            <a:avLst/>
          </a:prstGeom>
          <a:noFill/>
          <a:ln w="635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C:\Users\Dell\AppData\Local\Microsoft\Windows\INetCache\Content.Word\Sollan 13478 mini USB to USB F adapter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181" y="203777"/>
            <a:ext cx="1718731" cy="1942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2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061274"/>
            <a:ext cx="12192000" cy="13106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3439" y="1844189"/>
            <a:ext cx="7223739" cy="321708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</a:rPr>
              <a:t>A new folder name “spectrums” is automatically created on your USB.</a:t>
            </a:r>
          </a:p>
          <a:p>
            <a:r>
              <a:rPr lang="en-US" sz="4000" b="0" dirty="0">
                <a:solidFill>
                  <a:schemeClr val="tx1"/>
                </a:solidFill>
              </a:rPr>
              <a:t>Plug it into the computer and send it via E-mail.</a:t>
            </a:r>
            <a:endParaRPr lang="he-IL" sz="4000" b="0" dirty="0">
              <a:solidFill>
                <a:schemeClr val="tx1"/>
              </a:solidFill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Creating the graph- screens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424198" y="5425836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3505" t="36193" r="48191" b="50000"/>
          <a:stretch/>
        </p:blipFill>
        <p:spPr>
          <a:xfrm>
            <a:off x="7998031" y="1844189"/>
            <a:ext cx="2660073" cy="24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99574"/>
            <a:ext cx="6963747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99574"/>
            <a:ext cx="6963747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8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061274"/>
            <a:ext cx="12192000" cy="13106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2039610" y="2253675"/>
            <a:ext cx="7364871" cy="864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0" dirty="0">
                <a:solidFill>
                  <a:schemeClr val="tx2"/>
                </a:solidFill>
              </a:rPr>
              <a:t>Quality of Raman graphs</a:t>
            </a:r>
            <a:endParaRPr lang="en-US" sz="5400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7024" y="2248096"/>
            <a:ext cx="2847892" cy="55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7081" y="3112914"/>
            <a:ext cx="2867835" cy="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875558" y="4965896"/>
            <a:ext cx="1230824" cy="1244915"/>
            <a:chOff x="861220" y="2510679"/>
            <a:chExt cx="1262326" cy="1262325"/>
          </a:xfrm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37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The things we are about to learn: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0" y="1739304"/>
            <a:ext cx="688695" cy="1355864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23404" y="3437871"/>
            <a:ext cx="688695" cy="1355864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25395" y="5145754"/>
            <a:ext cx="688695" cy="1355864"/>
          </a:xfrm>
          <a:prstGeom prst="rect">
            <a:avLst/>
          </a:prstGeom>
          <a:ln>
            <a:noFill/>
          </a:ln>
        </p:spPr>
      </p:pic>
      <p:sp>
        <p:nvSpPr>
          <p:cNvPr id="12" name="Title 23"/>
          <p:cNvSpPr txBox="1">
            <a:spLocks/>
          </p:cNvSpPr>
          <p:nvPr/>
        </p:nvSpPr>
        <p:spPr>
          <a:xfrm>
            <a:off x="834248" y="215419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The detection process.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834248" y="3763669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How to create a good Raman graph.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itle 23"/>
          <p:cNvSpPr txBox="1">
            <a:spLocks/>
          </p:cNvSpPr>
          <p:nvPr/>
        </p:nvSpPr>
        <p:spPr>
          <a:xfrm>
            <a:off x="834248" y="556064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Good and bad Raman graphs.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6421" y="1972391"/>
            <a:ext cx="432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722412"/>
            <a:ext cx="432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242" y="5420979"/>
            <a:ext cx="432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454496" y="254995"/>
            <a:ext cx="1230824" cy="1244915"/>
            <a:chOff x="861220" y="2510679"/>
            <a:chExt cx="1262326" cy="1262325"/>
          </a:xfrm>
        </p:grpSpPr>
        <p:sp>
          <p:nvSpPr>
            <p:cNvPr id="19" name="Rounded Rectangle 18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1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725" b="9115"/>
          <a:stretch/>
        </p:blipFill>
        <p:spPr>
          <a:xfrm>
            <a:off x="0" y="772231"/>
            <a:ext cx="12272211" cy="6085770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 bwMode="auto">
          <a:xfrm>
            <a:off x="8027470" y="1568918"/>
            <a:ext cx="1925053" cy="1876926"/>
          </a:xfrm>
          <a:prstGeom prst="mathMultiply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71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667" b="4000"/>
          <a:stretch/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 bwMode="auto">
          <a:xfrm>
            <a:off x="8027470" y="1568918"/>
            <a:ext cx="1925053" cy="1876926"/>
          </a:xfrm>
          <a:prstGeom prst="mathMultiply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526" b="5965"/>
          <a:stretch/>
        </p:blipFill>
        <p:spPr>
          <a:xfrm>
            <a:off x="0" y="582328"/>
            <a:ext cx="12192000" cy="6275672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 bwMode="auto">
          <a:xfrm>
            <a:off x="8027470" y="1568918"/>
            <a:ext cx="1925053" cy="1876926"/>
          </a:xfrm>
          <a:prstGeom prst="mathMultiply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27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86" b="5684"/>
          <a:stretch/>
        </p:blipFill>
        <p:spPr>
          <a:xfrm>
            <a:off x="0" y="553451"/>
            <a:ext cx="12192000" cy="6304549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 bwMode="auto">
          <a:xfrm>
            <a:off x="8027470" y="1568918"/>
            <a:ext cx="1925053" cy="1876926"/>
          </a:xfrm>
          <a:prstGeom prst="mathMultiply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4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86" b="5684"/>
          <a:stretch/>
        </p:blipFill>
        <p:spPr>
          <a:xfrm>
            <a:off x="0" y="553451"/>
            <a:ext cx="12192000" cy="630454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012707" y="2098307"/>
            <a:ext cx="837398" cy="693019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04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65" b="5264"/>
          <a:stretch/>
        </p:blipFill>
        <p:spPr>
          <a:xfrm>
            <a:off x="0" y="495701"/>
            <a:ext cx="12192000" cy="63622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2945330" y="2271561"/>
            <a:ext cx="837398" cy="693019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55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174" b="6105"/>
          <a:stretch/>
        </p:blipFill>
        <p:spPr>
          <a:xfrm>
            <a:off x="0" y="567786"/>
            <a:ext cx="12192000" cy="629021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2627696" y="1751797"/>
            <a:ext cx="837398" cy="693019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8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104" b="4141"/>
          <a:stretch/>
        </p:blipFill>
        <p:spPr>
          <a:xfrm>
            <a:off x="0" y="428323"/>
            <a:ext cx="12192000" cy="64296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2454442" y="2358189"/>
            <a:ext cx="837398" cy="693019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4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5061274"/>
            <a:ext cx="12192000" cy="13106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3"/>
          <p:cNvSpPr txBox="1">
            <a:spLocks/>
          </p:cNvSpPr>
          <p:nvPr/>
        </p:nvSpPr>
        <p:spPr>
          <a:xfrm>
            <a:off x="2039610" y="2253675"/>
            <a:ext cx="7364871" cy="864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0" dirty="0">
                <a:solidFill>
                  <a:schemeClr val="tx2"/>
                </a:solidFill>
              </a:rPr>
              <a:t>Questions </a:t>
            </a:r>
            <a:endParaRPr lang="en-US" sz="5400" dirty="0">
              <a:solidFill>
                <a:schemeClr val="tx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7024" y="2248096"/>
            <a:ext cx="2847892" cy="55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81" y="3112914"/>
            <a:ext cx="2867835" cy="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875558" y="4965896"/>
            <a:ext cx="1230824" cy="1244915"/>
            <a:chOff x="861220" y="2510679"/>
            <a:chExt cx="1262326" cy="1262325"/>
          </a:xfrm>
        </p:grpSpPr>
        <p:sp>
          <p:nvSpPr>
            <p:cNvPr id="7" name="Rounded Rectangle 6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2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7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7754" y="5056093"/>
            <a:ext cx="5099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+mn-lt"/>
              </a:rPr>
              <a:t>THANK YOU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4" y="6256832"/>
            <a:ext cx="2006166" cy="56022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38233" y="6083329"/>
            <a:ext cx="5515534" cy="95785"/>
            <a:chOff x="10806" y="5369749"/>
            <a:chExt cx="7340454" cy="11618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54786" y="2734243"/>
            <a:ext cx="708645" cy="515615"/>
            <a:chOff x="2854786" y="2272821"/>
            <a:chExt cx="1342809" cy="977037"/>
          </a:xfrm>
        </p:grpSpPr>
        <p:sp>
          <p:nvSpPr>
            <p:cNvPr id="23" name="Rounded Rectangle 22"/>
            <p:cNvSpPr/>
            <p:nvPr/>
          </p:nvSpPr>
          <p:spPr bwMode="auto">
            <a:xfrm rot="18900000">
              <a:off x="3038848" y="2272821"/>
              <a:ext cx="957811" cy="957810"/>
            </a:xfrm>
            <a:prstGeom prst="roundRect">
              <a:avLst/>
            </a:prstGeom>
            <a:solidFill>
              <a:schemeClr val="accent5">
                <a:alpha val="6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3303858" y="2668660"/>
              <a:ext cx="427789" cy="14185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854786" y="2291715"/>
              <a:ext cx="1342809" cy="958143"/>
              <a:chOff x="723372" y="2575805"/>
              <a:chExt cx="3690767" cy="263349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Group 29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1" name="Straight Connector 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4" name="Group 33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7" name="Group 3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8" name="Group 7"/>
          <p:cNvGrpSpPr/>
          <p:nvPr/>
        </p:nvGrpSpPr>
        <p:grpSpPr>
          <a:xfrm>
            <a:off x="5505623" y="3123464"/>
            <a:ext cx="708645" cy="508220"/>
            <a:chOff x="5505623" y="2668660"/>
            <a:chExt cx="1342809" cy="963024"/>
          </a:xfrm>
        </p:grpSpPr>
        <p:sp>
          <p:nvSpPr>
            <p:cNvPr id="25" name="Rounded Rectangle 24"/>
            <p:cNvSpPr/>
            <p:nvPr/>
          </p:nvSpPr>
          <p:spPr bwMode="auto">
            <a:xfrm rot="18900000">
              <a:off x="5723875" y="2673874"/>
              <a:ext cx="957811" cy="957810"/>
            </a:xfrm>
            <a:prstGeom prst="roundRect">
              <a:avLst/>
            </a:prstGeom>
            <a:solidFill>
              <a:srgbClr val="00F210">
                <a:alpha val="61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7106" y="3010539"/>
              <a:ext cx="562500" cy="427500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5505623" y="2668660"/>
              <a:ext cx="1342809" cy="958143"/>
              <a:chOff x="723372" y="2575805"/>
              <a:chExt cx="3690767" cy="2633496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2" name="Group 41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9" name="Straight Connector 4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oup 42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4" name="Group 43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" name="Group 1"/>
          <p:cNvGrpSpPr/>
          <p:nvPr/>
        </p:nvGrpSpPr>
        <p:grpSpPr>
          <a:xfrm>
            <a:off x="9412607" y="1104900"/>
            <a:ext cx="708645" cy="505644"/>
            <a:chOff x="9412607" y="652401"/>
            <a:chExt cx="1342809" cy="958143"/>
          </a:xfrm>
        </p:grpSpPr>
        <p:sp>
          <p:nvSpPr>
            <p:cNvPr id="24" name="Rounded Rectangle 23"/>
            <p:cNvSpPr/>
            <p:nvPr/>
          </p:nvSpPr>
          <p:spPr bwMode="auto">
            <a:xfrm rot="18900000">
              <a:off x="9616111" y="652568"/>
              <a:ext cx="957811" cy="957810"/>
            </a:xfrm>
            <a:prstGeom prst="roundRect">
              <a:avLst/>
            </a:prstGeom>
            <a:solidFill>
              <a:schemeClr val="accent5">
                <a:alpha val="6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9881121" y="1060544"/>
              <a:ext cx="427789" cy="14185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412607" y="652401"/>
              <a:ext cx="1342809" cy="958143"/>
              <a:chOff x="723372" y="2575805"/>
              <a:chExt cx="3690767" cy="2633496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4" name="Straight Connector 6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5" name="Group 54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2" name="Straight Connector 6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6" name="Group 55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Straight Connector 6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7" name="Group 5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9624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719754"/>
            <a:ext cx="1804410" cy="31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Engagement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72260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A laser source illuminates a spot on the surface being scanned. Any narcotics residue present mixed inside the substance Raman scattering.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01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tx2"/>
                </a:solidFill>
              </a:rPr>
              <a:t>THE </a:t>
            </a:r>
            <a:r>
              <a:rPr lang="en-US">
                <a:solidFill>
                  <a:schemeClr val="tx2"/>
                </a:solidFill>
              </a:rPr>
              <a:t>DETECTION</a:t>
            </a:r>
            <a:r>
              <a:rPr lang="en-US" b="0">
                <a:solidFill>
                  <a:schemeClr val="tx2"/>
                </a:solidFill>
              </a:rPr>
              <a:t> PROCESS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455" y="3407111"/>
            <a:ext cx="1425062" cy="14250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532" y="3187634"/>
            <a:ext cx="26193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flipH="1" flipV="1">
            <a:off x="10250394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4" name="Rectangle 17"/>
          <p:cNvSpPr>
            <a:spLocks/>
          </p:cNvSpPr>
          <p:nvPr/>
        </p:nvSpPr>
        <p:spPr bwMode="auto">
          <a:xfrm>
            <a:off x="3680594" y="2652600"/>
            <a:ext cx="2763238" cy="33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  <a:ea typeface="Calibri" charset="0"/>
                <a:cs typeface="Calibri" charset="0"/>
              </a:rPr>
              <a:t>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01862" y="3481833"/>
            <a:ext cx="5303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n-US" dirty="0">
                <a:solidFill>
                  <a:schemeClr val="tx2"/>
                </a:solidFill>
                <a:latin typeface="+mj-lt"/>
                <a:ea typeface="Times New Roman" pitchFamily="18" charset="0"/>
                <a:cs typeface="Tahoma" pitchFamily="34" charset="0"/>
              </a:rPr>
              <a:t>The scattered light is collected by a telescope and analyzed by a spectrometer and detector. A spectral fingerprint (i.e., the Raman spectrum) is generated.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97444" y="32956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14057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02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tx2"/>
                </a:solidFill>
              </a:rPr>
              <a:t>THE </a:t>
            </a:r>
            <a:r>
              <a:rPr lang="en-US">
                <a:solidFill>
                  <a:schemeClr val="tx2"/>
                </a:solidFill>
              </a:rPr>
              <a:t>DETECTION</a:t>
            </a:r>
            <a:r>
              <a:rPr lang="en-US" b="0">
                <a:solidFill>
                  <a:schemeClr val="tx2"/>
                </a:solidFill>
              </a:rPr>
              <a:t> PROCESS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6" y="3462583"/>
            <a:ext cx="23241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0587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652598"/>
            <a:ext cx="1558374" cy="3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400" dirty="0">
                <a:solidFill>
                  <a:schemeClr val="accent2"/>
                </a:solidFill>
                <a:latin typeface="+mj-lt"/>
              </a:rPr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722608" cy="1259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The spectrum is compared with previously recorded Raman signatures of various narcotics, and a match alerts the operator to the probable presence of hazardous substances residue.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tx2"/>
                </a:solidFill>
              </a:rPr>
              <a:t>THE </a:t>
            </a:r>
            <a:r>
              <a:rPr lang="en-US">
                <a:solidFill>
                  <a:schemeClr val="tx2"/>
                </a:solidFill>
              </a:rPr>
              <a:t>DETECTION</a:t>
            </a:r>
            <a:r>
              <a:rPr lang="en-US" b="0">
                <a:solidFill>
                  <a:schemeClr val="tx2"/>
                </a:solidFill>
              </a:rPr>
              <a:t> PROCESS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03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379" y="3151786"/>
            <a:ext cx="2581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6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 bwMode="auto">
          <a:xfrm>
            <a:off x="0" y="4146563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28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Raman Spectroscopy- how it works</a:t>
            </a: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345704" y="4499694"/>
            <a:ext cx="5435568" cy="117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How the graph </a:t>
            </a:r>
          </a:p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Is created: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520" y="2034521"/>
            <a:ext cx="2504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Professional level </a:t>
            </a:r>
            <a:endParaRPr lang="en-US" sz="2400" b="1" dirty="0"/>
          </a:p>
        </p:txBody>
      </p:sp>
      <p:cxnSp>
        <p:nvCxnSpPr>
          <p:cNvPr id="61" name="Straight Connector 60"/>
          <p:cNvCxnSpPr/>
          <p:nvPr/>
        </p:nvCxnSpPr>
        <p:spPr bwMode="auto">
          <a:xfrm flipV="1">
            <a:off x="345704" y="2541319"/>
            <a:ext cx="2789382" cy="74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6517328" y="1805049"/>
            <a:ext cx="2596984" cy="1333878"/>
          </a:xfrm>
          <a:prstGeom prst="line">
            <a:avLst/>
          </a:prstGeom>
          <a:ln>
            <a:solidFill>
              <a:srgbClr val="00F21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2" name="glow"/>
          <p:cNvSpPr/>
          <p:nvPr/>
        </p:nvSpPr>
        <p:spPr>
          <a:xfrm flipH="1">
            <a:off x="9175682" y="166848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1019550" y="3235527"/>
            <a:ext cx="945666" cy="945664"/>
            <a:chOff x="861220" y="2510679"/>
            <a:chExt cx="1262326" cy="1262325"/>
          </a:xfrm>
        </p:grpSpPr>
        <p:sp>
          <p:nvSpPr>
            <p:cNvPr id="89" name="Rounded Rectangle 88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sp>
        <p:nvSpPr>
          <p:cNvPr id="91" name="Rounded Rectangle 90"/>
          <p:cNvSpPr/>
          <p:nvPr/>
        </p:nvSpPr>
        <p:spPr bwMode="auto">
          <a:xfrm rot="18900000">
            <a:off x="966505" y="3182479"/>
            <a:ext cx="1051758" cy="1051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869" y="1271798"/>
            <a:ext cx="7506677" cy="499504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 bwMode="auto">
          <a:xfrm>
            <a:off x="7000504" y="697766"/>
            <a:ext cx="3341958" cy="2597637"/>
          </a:xfrm>
          <a:custGeom>
            <a:avLst/>
            <a:gdLst>
              <a:gd name="connsiteX0" fmla="*/ 0 w 3341958"/>
              <a:gd name="connsiteY0" fmla="*/ 1178535 h 2597637"/>
              <a:gd name="connsiteX1" fmla="*/ 2107870 w 3341958"/>
              <a:gd name="connsiteY1" fmla="*/ 68192 h 2597637"/>
              <a:gd name="connsiteX2" fmla="*/ 3123210 w 3341958"/>
              <a:gd name="connsiteY2" fmla="*/ 252260 h 2597637"/>
              <a:gd name="connsiteX3" fmla="*/ 3146961 w 3341958"/>
              <a:gd name="connsiteY3" fmla="*/ 1332915 h 2597637"/>
              <a:gd name="connsiteX4" fmla="*/ 991590 w 3341958"/>
              <a:gd name="connsiteY4" fmla="*/ 2597637 h 259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1958" h="2597637">
                <a:moveTo>
                  <a:pt x="0" y="1178535"/>
                </a:moveTo>
                <a:cubicBezTo>
                  <a:pt x="793667" y="700553"/>
                  <a:pt x="1587335" y="222571"/>
                  <a:pt x="2107870" y="68192"/>
                </a:cubicBezTo>
                <a:cubicBezTo>
                  <a:pt x="2628405" y="-86187"/>
                  <a:pt x="2950028" y="41473"/>
                  <a:pt x="3123210" y="252260"/>
                </a:cubicBezTo>
                <a:cubicBezTo>
                  <a:pt x="3296392" y="463047"/>
                  <a:pt x="3502231" y="942019"/>
                  <a:pt x="3146961" y="1332915"/>
                </a:cubicBezTo>
                <a:cubicBezTo>
                  <a:pt x="2791691" y="1723811"/>
                  <a:pt x="1396341" y="2375964"/>
                  <a:pt x="991590" y="259763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 rot="19733300">
            <a:off x="6096000" y="1911927"/>
            <a:ext cx="661060" cy="353426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ight Arrow 56"/>
          <p:cNvSpPr/>
          <p:nvPr/>
        </p:nvSpPr>
        <p:spPr bwMode="auto">
          <a:xfrm rot="8682400">
            <a:off x="7082385" y="3334748"/>
            <a:ext cx="661060" cy="353426"/>
          </a:xfrm>
          <a:prstGeom prst="rightArrow">
            <a:avLst/>
          </a:prstGeom>
          <a:solidFill>
            <a:srgbClr val="92D05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403801" y="1166818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532 nm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8261095" y="3592556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_____ nm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248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/>
      <p:bldP spid="82" grpId="0" animBg="1"/>
      <p:bldP spid="91" grpId="0" animBg="1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0" y="1452612"/>
            <a:ext cx="12192000" cy="49588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/>
          </p:nvPr>
        </p:nvGraphicFramePr>
        <p:xfrm>
          <a:off x="2514600" y="1362075"/>
          <a:ext cx="6897872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Graph" r:id="rId3" imgW="3973373" imgH="2935834" progId="">
                  <p:embed/>
                </p:oleObj>
              </mc:Choice>
              <mc:Fallback>
                <p:oleObj name="Graph" r:id="rId3" imgW="3973373" imgH="2935834" progId="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362075"/>
                        <a:ext cx="6897872" cy="512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8458200" y="1828800"/>
            <a:ext cx="2209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BC0000"/>
                </a:solidFill>
                <a:latin typeface="+mn-lt"/>
                <a:cs typeface="David" pitchFamily="2" charset="-79"/>
              </a:rPr>
              <a:t>COCAINE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839200" y="3886200"/>
            <a:ext cx="114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BC0000"/>
              </a:buClr>
              <a:buSzPct val="80000"/>
              <a:defRPr/>
            </a:pPr>
            <a:r>
              <a:rPr lang="en-US" sz="2400" b="1" dirty="0">
                <a:solidFill>
                  <a:srgbClr val="BC0000"/>
                </a:solidFill>
                <a:latin typeface="+mn-lt"/>
                <a:cs typeface="David" pitchFamily="2" charset="-79"/>
              </a:rPr>
              <a:t>UN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0" y="1828800"/>
            <a:ext cx="114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US" sz="2400" b="1" dirty="0">
                <a:solidFill>
                  <a:srgbClr val="BC0000"/>
                </a:solidFill>
                <a:latin typeface="+mn-lt"/>
                <a:cs typeface="David" pitchFamily="2" charset="-79"/>
              </a:rPr>
              <a:t>TNT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209800" y="3886200"/>
            <a:ext cx="1219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BC0000"/>
                </a:solidFill>
                <a:latin typeface="+mn-lt"/>
                <a:cs typeface="David" pitchFamily="2" charset="-79"/>
              </a:rPr>
              <a:t>C4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828800" y="152400"/>
            <a:ext cx="807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he-IL" sz="2800" b="1" kern="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2" name="Oval 8"/>
          <p:cNvSpPr>
            <a:spLocks noChangeArrowheads="1"/>
          </p:cNvSpPr>
          <p:nvPr/>
        </p:nvSpPr>
        <p:spPr bwMode="auto">
          <a:xfrm>
            <a:off x="4525963" y="1981200"/>
            <a:ext cx="61912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 dirty="0"/>
          </a:p>
        </p:txBody>
      </p:sp>
      <p:sp>
        <p:nvSpPr>
          <p:cNvPr id="1033" name="Oval 11"/>
          <p:cNvSpPr>
            <a:spLocks noChangeArrowheads="1"/>
          </p:cNvSpPr>
          <p:nvPr/>
        </p:nvSpPr>
        <p:spPr bwMode="auto">
          <a:xfrm>
            <a:off x="7010400" y="39624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 dirty="0"/>
          </a:p>
        </p:txBody>
      </p:sp>
      <p:sp>
        <p:nvSpPr>
          <p:cNvPr id="1034" name="Oval 12"/>
          <p:cNvSpPr>
            <a:spLocks noChangeArrowheads="1"/>
          </p:cNvSpPr>
          <p:nvPr/>
        </p:nvSpPr>
        <p:spPr bwMode="auto">
          <a:xfrm>
            <a:off x="3962400" y="3886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 dirty="0"/>
          </a:p>
        </p:txBody>
      </p:sp>
      <p:sp>
        <p:nvSpPr>
          <p:cNvPr id="1035" name="Oval 14"/>
          <p:cNvSpPr>
            <a:spLocks noChangeArrowheads="1"/>
          </p:cNvSpPr>
          <p:nvPr/>
        </p:nvSpPr>
        <p:spPr bwMode="auto">
          <a:xfrm>
            <a:off x="4343400" y="42672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 dirty="0"/>
          </a:p>
        </p:txBody>
      </p:sp>
      <p:sp>
        <p:nvSpPr>
          <p:cNvPr id="1036" name="Oval 15"/>
          <p:cNvSpPr>
            <a:spLocks noChangeArrowheads="1"/>
          </p:cNvSpPr>
          <p:nvPr/>
        </p:nvSpPr>
        <p:spPr bwMode="auto">
          <a:xfrm>
            <a:off x="7696200" y="1905000"/>
            <a:ext cx="76200" cy="76200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he-IL" dirty="0"/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The Raman Spectroscopy- Examples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518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593130"/>
            <a:ext cx="12192000" cy="226487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How to create a good Raman graph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587408" y="1492717"/>
            <a:ext cx="426836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n-US" sz="2800" dirty="0">
                <a:solidFill>
                  <a:schemeClr val="tx2"/>
                </a:solidFill>
                <a:latin typeface="+mj-lt"/>
                <a:ea typeface="Times New Roman" pitchFamily="18" charset="0"/>
                <a:cs typeface="Tahoma" pitchFamily="34" charset="0"/>
              </a:rPr>
              <a:t>The best Raman spectra will be taken out using the orange tip- vial mode.</a:t>
            </a:r>
          </a:p>
          <a:p>
            <a:pPr algn="just" eaLnBrk="0" hangingPunct="0"/>
            <a:endParaRPr lang="en-US" sz="2800" dirty="0">
              <a:solidFill>
                <a:schemeClr val="tx2"/>
              </a:solidFill>
              <a:latin typeface="+mj-lt"/>
              <a:ea typeface="Times New Roman" pitchFamily="18" charset="0"/>
              <a:cs typeface="Tahoma" pitchFamily="34" charset="0"/>
            </a:endParaRPr>
          </a:p>
          <a:p>
            <a:pPr algn="just" eaLnBrk="0" hangingPunct="0"/>
            <a:r>
              <a:rPr lang="en-US" sz="2800" dirty="0">
                <a:solidFill>
                  <a:schemeClr val="tx2"/>
                </a:solidFill>
                <a:latin typeface="+mj-lt"/>
                <a:ea typeface="Times New Roman" pitchFamily="18" charset="0"/>
                <a:cs typeface="Tahoma" pitchFamily="34" charset="0"/>
              </a:rPr>
              <a:t>The orange tip provides the best environmental conditions for the device.</a:t>
            </a:r>
          </a:p>
        </p:txBody>
      </p:sp>
      <p:pic>
        <p:nvPicPr>
          <p:cNvPr id="8" name="Picture 7" descr="http://cdn2.bigcommerce.com/n-zfvgw8/obdvt/products/559/images/486/CLR_1dram_wCap_crop__88371.1381468445.1280.1280.jpg?c=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62" y="1167284"/>
            <a:ext cx="3677138" cy="339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38794"/>
            <a:ext cx="2499756" cy="2788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726132" y="5103107"/>
            <a:ext cx="1230824" cy="1244915"/>
            <a:chOff x="861220" y="2510679"/>
            <a:chExt cx="1262326" cy="1262325"/>
          </a:xfrm>
        </p:grpSpPr>
        <p:sp>
          <p:nvSpPr>
            <p:cNvPr id="12" name="Rounded Rectangle 11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099630"/>
            <a:ext cx="12192000" cy="175836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How to create a good Raman graph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>
          <a:xfrm>
            <a:off x="471029" y="1773932"/>
            <a:ext cx="42683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n-US" sz="2800" dirty="0">
                <a:solidFill>
                  <a:schemeClr val="tx2"/>
                </a:solidFill>
                <a:latin typeface="+mj-lt"/>
                <a:ea typeface="Times New Roman" pitchFamily="18" charset="0"/>
                <a:cs typeface="Tahoma" pitchFamily="34" charset="0"/>
              </a:rPr>
              <a:t>Fill the vial with enough quantity of the tested material- as mentioned in the picture.</a:t>
            </a:r>
          </a:p>
        </p:txBody>
      </p:sp>
      <p:pic>
        <p:nvPicPr>
          <p:cNvPr id="8" name="Picture 7" descr="http://cdn2.bigcommerce.com/n-zfvgw8/obdvt/products/559/images/486/CLR_1dram_wCap_crop__88371.1381468445.1280.1280.jpg?c=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5122"/>
            <a:ext cx="5026429" cy="3924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792634" y="5352480"/>
            <a:ext cx="1230824" cy="1244915"/>
            <a:chOff x="861220" y="2510679"/>
            <a:chExt cx="1262326" cy="1262325"/>
          </a:xfrm>
        </p:grpSpPr>
        <p:sp>
          <p:nvSpPr>
            <p:cNvPr id="12" name="Rounded Rectangle 11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 bwMode="auto">
          <a:xfrm rot="10800000">
            <a:off x="9044247" y="2860471"/>
            <a:ext cx="1163782" cy="55381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2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LDS2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911F7F"/>
      </a:accent2>
      <a:accent3>
        <a:srgbClr val="2E3C8A"/>
      </a:accent3>
      <a:accent4>
        <a:srgbClr val="EC5E31"/>
      </a:accent4>
      <a:accent5>
        <a:srgbClr val="029A54"/>
      </a:accent5>
      <a:accent6>
        <a:srgbClr val="D03431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36909</TotalTime>
  <Words>355</Words>
  <Application>Microsoft Office PowerPoint</Application>
  <PresentationFormat>Widescreen</PresentationFormat>
  <Paragraphs>71</Paragraphs>
  <Slides>29</Slides>
  <Notes>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David</vt:lpstr>
      <vt:lpstr>Tahoma</vt:lpstr>
      <vt:lpstr>Times New Roman</vt:lpstr>
      <vt:lpstr>Default Design</vt:lpstr>
      <vt:lpstr>1_Default Design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Dell</cp:lastModifiedBy>
  <cp:revision>1064</cp:revision>
  <dcterms:created xsi:type="dcterms:W3CDTF">2011-06-11T20:09:19Z</dcterms:created>
  <dcterms:modified xsi:type="dcterms:W3CDTF">2016-06-16T13:01:10Z</dcterms:modified>
</cp:coreProperties>
</file>